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3" r:id="rId5"/>
    <p:sldId id="262" r:id="rId6"/>
    <p:sldId id="260" r:id="rId7"/>
    <p:sldId id="265" r:id="rId8"/>
    <p:sldId id="266" r:id="rId9"/>
    <p:sldId id="267" r:id="rId10"/>
    <p:sldId id="268" r:id="rId11"/>
    <p:sldId id="269" r:id="rId12"/>
    <p:sldId id="270" r:id="rId13"/>
    <p:sldId id="271" r:id="rId14"/>
    <p:sldId id="264" r:id="rId1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8" d="100"/>
          <a:sy n="78" d="100"/>
        </p:scale>
        <p:origin x="-120" y="-6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CFA0C001-01EB-4871-B479-EF284239E550}" type="datetimeFigureOut">
              <a:rPr lang="da-DK" smtClean="0"/>
              <a:t>05/05/18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10023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FA0C001-01EB-4871-B479-EF284239E550}" type="datetimeFigureOut">
              <a:rPr lang="da-DK" smtClean="0"/>
              <a:t>05/05/18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85796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FA0C001-01EB-4871-B479-EF284239E550}" type="datetimeFigureOut">
              <a:rPr lang="da-DK" smtClean="0"/>
              <a:t>05/05/18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69130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FA0C001-01EB-4871-B479-EF284239E550}" type="datetimeFigureOut">
              <a:rPr lang="da-DK" smtClean="0"/>
              <a:t>05/05/18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17463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FA0C001-01EB-4871-B479-EF284239E550}" type="datetimeFigureOut">
              <a:rPr lang="da-DK" smtClean="0"/>
              <a:t>05/05/18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5583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FA0C001-01EB-4871-B479-EF284239E550}" type="datetimeFigureOut">
              <a:rPr lang="da-DK" smtClean="0"/>
              <a:t>05/05/18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269215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FA0C001-01EB-4871-B479-EF284239E550}" type="datetimeFigureOut">
              <a:rPr lang="da-DK" smtClean="0"/>
              <a:t>05/05/18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14546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FA0C001-01EB-4871-B479-EF284239E550}" type="datetimeFigureOut">
              <a:rPr lang="da-DK" smtClean="0"/>
              <a:t>05/05/18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323822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FA0C001-01EB-4871-B479-EF284239E550}" type="datetimeFigureOut">
              <a:rPr lang="da-DK" smtClean="0"/>
              <a:t>05/05/18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326570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FA0C001-01EB-4871-B479-EF284239E550}" type="datetimeFigureOut">
              <a:rPr lang="da-DK" smtClean="0"/>
              <a:t>05/05/18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349079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FA0C001-01EB-4871-B479-EF284239E550}" type="datetimeFigureOut">
              <a:rPr lang="da-DK" smtClean="0"/>
              <a:t>05/05/18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18B308D-5AB1-4BA3-9EF5-3E7AF0229A9B}" type="slidenum">
              <a:rPr lang="da-DK" smtClean="0"/>
              <a:t>‹nr.›</a:t>
            </a:fld>
            <a:endParaRPr lang="da-DK"/>
          </a:p>
        </p:txBody>
      </p:sp>
    </p:spTree>
    <p:extLst>
      <p:ext uri="{BB962C8B-B14F-4D97-AF65-F5344CB8AC3E}">
        <p14:creationId xmlns:p14="http://schemas.microsoft.com/office/powerpoint/2010/main" val="16499728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0C001-01EB-4871-B479-EF284239E550}" type="datetimeFigureOut">
              <a:rPr lang="da-DK" smtClean="0"/>
              <a:t>05/05/18</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B308D-5AB1-4BA3-9EF5-3E7AF0229A9B}" type="slidenum">
              <a:rPr lang="da-DK" smtClean="0"/>
              <a:t>‹nr.›</a:t>
            </a:fld>
            <a:endParaRPr lang="da-DK"/>
          </a:p>
        </p:txBody>
      </p:sp>
    </p:spTree>
    <p:extLst>
      <p:ext uri="{BB962C8B-B14F-4D97-AF65-F5344CB8AC3E}">
        <p14:creationId xmlns:p14="http://schemas.microsoft.com/office/powerpoint/2010/main" val="286938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i="1" dirty="0"/>
              <a:t>Er der et alternativ til oprustning og konfrontation?</a:t>
            </a:r>
            <a:endParaRPr lang="da-DK" dirty="0"/>
          </a:p>
        </p:txBody>
      </p:sp>
      <p:sp>
        <p:nvSpPr>
          <p:cNvPr id="3" name="Undertitel 2"/>
          <p:cNvSpPr>
            <a:spLocks noGrp="1"/>
          </p:cNvSpPr>
          <p:nvPr>
            <p:ph type="subTitle" idx="1"/>
          </p:nvPr>
        </p:nvSpPr>
        <p:spPr/>
        <p:txBody>
          <a:bodyPr/>
          <a:lstStyle/>
          <a:p>
            <a:r>
              <a:rPr lang="da-DK" dirty="0" smtClean="0"/>
              <a:t>Debat </a:t>
            </a:r>
          </a:p>
          <a:p>
            <a:r>
              <a:rPr lang="da-DK" dirty="0" smtClean="0"/>
              <a:t> Carsten Andersen, Århus mod Krig og Terror</a:t>
            </a:r>
          </a:p>
          <a:p>
            <a:r>
              <a:rPr lang="da-DK" dirty="0" smtClean="0"/>
              <a:t>Hasse Schneidermann, Fredsministerium</a:t>
            </a:r>
          </a:p>
          <a:p>
            <a:endParaRPr lang="da-DK" dirty="0"/>
          </a:p>
        </p:txBody>
      </p:sp>
    </p:spTree>
    <p:extLst>
      <p:ext uri="{BB962C8B-B14F-4D97-AF65-F5344CB8AC3E}">
        <p14:creationId xmlns:p14="http://schemas.microsoft.com/office/powerpoint/2010/main" val="2362675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Dansk forsvar og Danmarks sikkerhed</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Danmarks forsvar skal sikre dansk suverænitet og territorium, ikke varetage vestlige interesser i hele verden. </a:t>
            </a:r>
          </a:p>
          <a:p>
            <a:r>
              <a:rPr lang="da-DK" dirty="0" smtClean="0"/>
              <a:t>Dansk militær skal kun deltage i internationale operationer i overensstemmelse med FN-pagten, og med et klart FN-mandat. </a:t>
            </a:r>
          </a:p>
          <a:p>
            <a:r>
              <a:rPr lang="da-DK" dirty="0"/>
              <a:t>Rusland skal ses som en nabo, der er en stormagt, og som </a:t>
            </a:r>
            <a:r>
              <a:rPr lang="da-DK" dirty="0" smtClean="0"/>
              <a:t>Danmark </a:t>
            </a:r>
            <a:r>
              <a:rPr lang="da-DK" dirty="0"/>
              <a:t>seriøst skal relatere sig til </a:t>
            </a:r>
            <a:r>
              <a:rPr lang="da-DK" dirty="0" smtClean="0"/>
              <a:t>som forhandlingspartner </a:t>
            </a:r>
            <a:r>
              <a:rPr lang="da-DK" dirty="0"/>
              <a:t>i lighed med andre store stater som Kina og </a:t>
            </a:r>
            <a:r>
              <a:rPr lang="da-DK" dirty="0" smtClean="0"/>
              <a:t>Indien</a:t>
            </a:r>
            <a:endParaRPr lang="da-DK" dirty="0"/>
          </a:p>
          <a:p>
            <a:r>
              <a:rPr lang="da-DK" dirty="0" smtClean="0"/>
              <a:t>Flygtningestrømme </a:t>
            </a:r>
            <a:r>
              <a:rPr lang="da-DK" dirty="0"/>
              <a:t>fra syd er et humanitært problem, og ikke et problem for forsvaret</a:t>
            </a:r>
          </a:p>
          <a:p>
            <a:r>
              <a:rPr lang="da-DK" dirty="0" smtClean="0"/>
              <a:t>Terrorisme </a:t>
            </a:r>
            <a:r>
              <a:rPr lang="da-DK" dirty="0"/>
              <a:t>og politisk vold er </a:t>
            </a:r>
            <a:r>
              <a:rPr lang="da-DK" dirty="0" smtClean="0"/>
              <a:t>ikke </a:t>
            </a:r>
            <a:r>
              <a:rPr lang="da-DK" dirty="0"/>
              <a:t>et område for forsvaret, men for politiet og PET</a:t>
            </a:r>
          </a:p>
          <a:p>
            <a:endParaRPr lang="da-DK" dirty="0"/>
          </a:p>
        </p:txBody>
      </p:sp>
    </p:spTree>
    <p:extLst>
      <p:ext uri="{BB962C8B-B14F-4D97-AF65-F5344CB8AC3E}">
        <p14:creationId xmlns:p14="http://schemas.microsoft.com/office/powerpoint/2010/main" val="227710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31875"/>
          </a:xfrm>
        </p:spPr>
        <p:txBody>
          <a:bodyPr/>
          <a:lstStyle/>
          <a:p>
            <a:r>
              <a:rPr lang="da-DK" dirty="0" smtClean="0"/>
              <a:t>Hvordan opnår vi dialog med Rusland?</a:t>
            </a:r>
            <a:endParaRPr lang="da-DK" dirty="0"/>
          </a:p>
        </p:txBody>
      </p:sp>
      <p:sp>
        <p:nvSpPr>
          <p:cNvPr id="3" name="Pladsholder til indhold 2"/>
          <p:cNvSpPr>
            <a:spLocks noGrp="1"/>
          </p:cNvSpPr>
          <p:nvPr>
            <p:ph idx="1"/>
          </p:nvPr>
        </p:nvSpPr>
        <p:spPr>
          <a:xfrm>
            <a:off x="838200" y="1574801"/>
            <a:ext cx="10515600" cy="4394200"/>
          </a:xfrm>
        </p:spPr>
        <p:txBody>
          <a:bodyPr>
            <a:normAutofit fontScale="77500" lnSpcReduction="20000"/>
          </a:bodyPr>
          <a:lstStyle/>
          <a:p>
            <a:r>
              <a:rPr lang="da-DK" dirty="0"/>
              <a:t>Der er brug </a:t>
            </a:r>
            <a:r>
              <a:rPr lang="da-DK" dirty="0" smtClean="0"/>
              <a:t>for </a:t>
            </a:r>
            <a:r>
              <a:rPr lang="da-DK" dirty="0"/>
              <a:t>at opbygge dialog og tillid. Danmark </a:t>
            </a:r>
            <a:r>
              <a:rPr lang="da-DK" dirty="0" smtClean="0"/>
              <a:t>er </a:t>
            </a:r>
            <a:r>
              <a:rPr lang="da-DK" dirty="0"/>
              <a:t>blandt de mest ekstreme høge </a:t>
            </a:r>
            <a:r>
              <a:rPr lang="da-DK" dirty="0" smtClean="0"/>
              <a:t>i </a:t>
            </a:r>
            <a:r>
              <a:rPr lang="da-DK" dirty="0"/>
              <a:t>denne konflikt. Lyt til Tyskland</a:t>
            </a:r>
            <a:r>
              <a:rPr lang="da-DK" dirty="0" smtClean="0"/>
              <a:t>.</a:t>
            </a:r>
            <a:r>
              <a:rPr lang="da-DK" dirty="0"/>
              <a:t/>
            </a:r>
            <a:br>
              <a:rPr lang="da-DK" dirty="0"/>
            </a:br>
            <a:endParaRPr lang="da-DK" dirty="0"/>
          </a:p>
          <a:p>
            <a:r>
              <a:rPr lang="da-DK" dirty="0"/>
              <a:t>Styrk handel og samarbejde, der giver forståelse og fælles interesser</a:t>
            </a:r>
            <a:r>
              <a:rPr lang="da-DK" dirty="0" smtClean="0"/>
              <a:t>.</a:t>
            </a:r>
            <a:r>
              <a:rPr lang="da-DK" dirty="0"/>
              <a:t/>
            </a:r>
            <a:br>
              <a:rPr lang="da-DK" dirty="0"/>
            </a:br>
            <a:endParaRPr lang="da-DK" dirty="0"/>
          </a:p>
          <a:p>
            <a:r>
              <a:rPr lang="da-DK" dirty="0"/>
              <a:t>Træk volden ud af Ukrainekrisen. Henry Kissinger og </a:t>
            </a:r>
            <a:r>
              <a:rPr lang="da-DK" dirty="0" err="1" smtClean="0"/>
              <a:t>Brezinski</a:t>
            </a:r>
            <a:r>
              <a:rPr lang="da-DK" dirty="0" smtClean="0"/>
              <a:t> </a:t>
            </a:r>
            <a:r>
              <a:rPr lang="da-DK" dirty="0"/>
              <a:t>forslår at Ukraine </a:t>
            </a:r>
            <a:r>
              <a:rPr lang="da-DK" dirty="0" smtClean="0"/>
              <a:t>opnår </a:t>
            </a:r>
            <a:r>
              <a:rPr lang="da-DK" dirty="0"/>
              <a:t>permanent neutral status i form af en </a:t>
            </a:r>
            <a:r>
              <a:rPr lang="da-DK" dirty="0" smtClean="0"/>
              <a:t>”Østrigs-ordning</a:t>
            </a:r>
            <a:r>
              <a:rPr lang="da-DK" dirty="0"/>
              <a:t>”.  </a:t>
            </a:r>
            <a:br>
              <a:rPr lang="da-DK" dirty="0"/>
            </a:br>
            <a:endParaRPr lang="da-DK" dirty="0"/>
          </a:p>
          <a:p>
            <a:r>
              <a:rPr lang="da-DK" dirty="0"/>
              <a:t>Ophæv sanktionerne</a:t>
            </a:r>
            <a:r>
              <a:rPr lang="da-DK" dirty="0" smtClean="0"/>
              <a:t>.</a:t>
            </a:r>
            <a:r>
              <a:rPr lang="da-DK" dirty="0"/>
              <a:t/>
            </a:r>
            <a:br>
              <a:rPr lang="da-DK" dirty="0"/>
            </a:br>
            <a:endParaRPr lang="da-DK" dirty="0"/>
          </a:p>
          <a:p>
            <a:r>
              <a:rPr lang="da-DK" dirty="0"/>
              <a:t>Genstart en 'militær til militær' dialog</a:t>
            </a:r>
            <a:r>
              <a:rPr lang="da-DK" dirty="0" smtClean="0"/>
              <a:t>.</a:t>
            </a:r>
            <a:r>
              <a:rPr lang="da-DK" dirty="0"/>
              <a:t/>
            </a:r>
            <a:br>
              <a:rPr lang="da-DK" dirty="0"/>
            </a:br>
            <a:endParaRPr lang="da-DK" dirty="0"/>
          </a:p>
          <a:p>
            <a:r>
              <a:rPr lang="da-DK" dirty="0"/>
              <a:t>Styrk det politiske </a:t>
            </a:r>
            <a:r>
              <a:rPr lang="da-DK" dirty="0" smtClean="0"/>
              <a:t>samarbejde </a:t>
            </a:r>
            <a:r>
              <a:rPr lang="da-DK" dirty="0"/>
              <a:t>og de mellemfolkelige </a:t>
            </a:r>
            <a:r>
              <a:rPr lang="da-DK" dirty="0" smtClean="0"/>
              <a:t>bånd</a:t>
            </a:r>
            <a:r>
              <a:rPr lang="da-DK" dirty="0"/>
              <a:t/>
            </a:r>
            <a:br>
              <a:rPr lang="da-DK" dirty="0"/>
            </a:br>
            <a:endParaRPr lang="da-DK" dirty="0"/>
          </a:p>
          <a:p>
            <a:r>
              <a:rPr lang="da-DK" dirty="0"/>
              <a:t>Lav forpligtende internationale aftaler, f.eks. i OSCE</a:t>
            </a:r>
          </a:p>
          <a:p>
            <a:pPr marL="0" indent="0">
              <a:buNone/>
            </a:pPr>
            <a:endParaRPr lang="da-DK" dirty="0"/>
          </a:p>
        </p:txBody>
      </p:sp>
      <p:sp>
        <p:nvSpPr>
          <p:cNvPr id="4" name="Titel 1"/>
          <p:cNvSpPr txBox="1">
            <a:spLocks/>
          </p:cNvSpPr>
          <p:nvPr/>
        </p:nvSpPr>
        <p:spPr>
          <a:xfrm>
            <a:off x="838200" y="5969000"/>
            <a:ext cx="10668000" cy="57150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smtClean="0">
                <a:latin typeface="+mn-lt"/>
              </a:rPr>
              <a:t>Stop oprustningen. Vi kan gøre så meget andet!</a:t>
            </a:r>
            <a:endParaRPr lang="da-DK" dirty="0">
              <a:latin typeface="+mn-lt"/>
            </a:endParaRPr>
          </a:p>
        </p:txBody>
      </p:sp>
    </p:spTree>
    <p:extLst>
      <p:ext uri="{BB962C8B-B14F-4D97-AF65-F5344CB8AC3E}">
        <p14:creationId xmlns:p14="http://schemas.microsoft.com/office/powerpoint/2010/main" val="84497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57275"/>
          </a:xfrm>
        </p:spPr>
        <p:txBody>
          <a:bodyPr>
            <a:normAutofit fontScale="90000"/>
          </a:bodyPr>
          <a:lstStyle/>
          <a:p>
            <a:r>
              <a:rPr lang="da-DK" dirty="0" smtClean="0"/>
              <a:t>Hvordan kan Norden kan bidrage til dialog og konfliktløsning</a:t>
            </a:r>
            <a:endParaRPr lang="da-DK" dirty="0"/>
          </a:p>
        </p:txBody>
      </p:sp>
      <p:sp>
        <p:nvSpPr>
          <p:cNvPr id="3" name="Pladsholder til indhold 2"/>
          <p:cNvSpPr>
            <a:spLocks noGrp="1"/>
          </p:cNvSpPr>
          <p:nvPr>
            <p:ph idx="1"/>
          </p:nvPr>
        </p:nvSpPr>
        <p:spPr>
          <a:xfrm>
            <a:off x="838200" y="1524000"/>
            <a:ext cx="10515600" cy="3251200"/>
          </a:xfrm>
        </p:spPr>
        <p:txBody>
          <a:bodyPr/>
          <a:lstStyle/>
          <a:p>
            <a:r>
              <a:rPr lang="da-DK" dirty="0" smtClean="0"/>
              <a:t>Små lande som de nordiske kan, netop fordi de er små og ikke truer nogen, spille en rolle med mægling og konfliktløsning. </a:t>
            </a:r>
            <a:endParaRPr lang="da-DK" dirty="0"/>
          </a:p>
          <a:p>
            <a:r>
              <a:rPr lang="da-DK" dirty="0" smtClean="0"/>
              <a:t>De nordiske lande har sammen et godt udgangspunkt for dialog med Rusland om sikkerhed og nedrustning i Østersøområdet</a:t>
            </a:r>
          </a:p>
          <a:p>
            <a:r>
              <a:rPr lang="da-DK" dirty="0" smtClean="0"/>
              <a:t>De nordiske lande kan sammen bidrage væsentligt til FN’s fredsbevarende styrker, og anden FN indsats.</a:t>
            </a:r>
          </a:p>
          <a:p>
            <a:pPr marL="0" indent="0">
              <a:buNone/>
            </a:pPr>
            <a:endParaRPr lang="da-DK" dirty="0" smtClean="0"/>
          </a:p>
        </p:txBody>
      </p:sp>
      <p:sp>
        <p:nvSpPr>
          <p:cNvPr id="4" name="Titel 1"/>
          <p:cNvSpPr txBox="1">
            <a:spLocks/>
          </p:cNvSpPr>
          <p:nvPr/>
        </p:nvSpPr>
        <p:spPr>
          <a:xfrm>
            <a:off x="838200" y="5181600"/>
            <a:ext cx="10782300" cy="12319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smtClean="0">
                <a:latin typeface="+mn-lt"/>
              </a:rPr>
              <a:t>Norden kan spille en positiv rolle!</a:t>
            </a:r>
          </a:p>
          <a:p>
            <a:r>
              <a:rPr lang="da-DK" dirty="0" smtClean="0">
                <a:latin typeface="+mn-lt"/>
              </a:rPr>
              <a:t>Spørgsmålet er om landene må og tør følge egne interesser!</a:t>
            </a:r>
            <a:endParaRPr lang="da-DK" dirty="0">
              <a:latin typeface="+mn-lt"/>
            </a:endParaRPr>
          </a:p>
        </p:txBody>
      </p:sp>
    </p:spTree>
    <p:extLst>
      <p:ext uri="{BB962C8B-B14F-4D97-AF65-F5344CB8AC3E}">
        <p14:creationId xmlns:p14="http://schemas.microsoft.com/office/powerpoint/2010/main" val="344442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4900"/>
          </a:xfrm>
        </p:spPr>
        <p:txBody>
          <a:bodyPr>
            <a:normAutofit fontScale="90000"/>
          </a:bodyPr>
          <a:lstStyle/>
          <a:p>
            <a:r>
              <a:rPr lang="da-DK" dirty="0" smtClean="0"/>
              <a:t>Findes der overhovedet international lov og ret?</a:t>
            </a:r>
            <a:endParaRPr lang="da-DK" dirty="0"/>
          </a:p>
        </p:txBody>
      </p:sp>
      <p:sp>
        <p:nvSpPr>
          <p:cNvPr id="3" name="Pladsholder til indhold 2"/>
          <p:cNvSpPr>
            <a:spLocks noGrp="1"/>
          </p:cNvSpPr>
          <p:nvPr>
            <p:ph idx="1"/>
          </p:nvPr>
        </p:nvSpPr>
        <p:spPr>
          <a:xfrm>
            <a:off x="838200" y="1651001"/>
            <a:ext cx="10515600" cy="3378199"/>
          </a:xfrm>
        </p:spPr>
        <p:txBody>
          <a:bodyPr>
            <a:normAutofit fontScale="92500"/>
          </a:bodyPr>
          <a:lstStyle/>
          <a:p>
            <a:r>
              <a:rPr lang="da-DK" dirty="0" smtClean="0"/>
              <a:t>FN slår fast, at konflikter skal søges løst fredeligt. </a:t>
            </a:r>
          </a:p>
          <a:p>
            <a:r>
              <a:rPr lang="da-DK" dirty="0" smtClean="0"/>
              <a:t>FN anerkender små og store nationers lige ret.</a:t>
            </a:r>
          </a:p>
          <a:p>
            <a:r>
              <a:rPr lang="da-DK" dirty="0" smtClean="0"/>
              <a:t>FN’s magt kommer af opbakningen hos medlemsstater og befolkninger.</a:t>
            </a:r>
          </a:p>
          <a:p>
            <a:r>
              <a:rPr lang="da-DK" dirty="0"/>
              <a:t>Der er stærke kræfter, der arbejder for at undergrave og svække FN.</a:t>
            </a:r>
          </a:p>
          <a:p>
            <a:r>
              <a:rPr lang="da-DK" dirty="0" smtClean="0"/>
              <a:t>Når FN svækkes får især de stærkeste stater frit spil. </a:t>
            </a:r>
          </a:p>
          <a:p>
            <a:r>
              <a:rPr lang="da-DK" dirty="0" smtClean="0"/>
              <a:t>FN er trods kritikken stadig et vigtigt middel til at undgå krig, og et reelt alternativ til oprustning og konfrontation. </a:t>
            </a:r>
            <a:endParaRPr lang="da-DK" dirty="0"/>
          </a:p>
        </p:txBody>
      </p:sp>
      <p:sp>
        <p:nvSpPr>
          <p:cNvPr id="4" name="Titel 1"/>
          <p:cNvSpPr txBox="1">
            <a:spLocks/>
          </p:cNvSpPr>
          <p:nvPr/>
        </p:nvSpPr>
        <p:spPr>
          <a:xfrm>
            <a:off x="838200" y="5397500"/>
            <a:ext cx="10668000" cy="965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smtClean="0">
                <a:latin typeface="+mn-lt"/>
              </a:rPr>
              <a:t>FN er det eneste alternativ til den stærkes ret!</a:t>
            </a:r>
          </a:p>
        </p:txBody>
      </p:sp>
    </p:spTree>
    <p:extLst>
      <p:ext uri="{BB962C8B-B14F-4D97-AF65-F5344CB8AC3E}">
        <p14:creationId xmlns:p14="http://schemas.microsoft.com/office/powerpoint/2010/main" val="756209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838200" y="4991100"/>
            <a:ext cx="10515600" cy="1574800"/>
          </a:xfrm>
        </p:spPr>
        <p:txBody>
          <a:bodyPr>
            <a:normAutofit/>
          </a:bodyPr>
          <a:lstStyle/>
          <a:p>
            <a:r>
              <a:rPr lang="da-DK" sz="2800" i="1" dirty="0" smtClean="0">
                <a:latin typeface="+mn-lt"/>
              </a:rPr>
              <a:t>Der er et </a:t>
            </a:r>
            <a:r>
              <a:rPr lang="da-DK" sz="2800" i="1" dirty="0">
                <a:latin typeface="+mn-lt"/>
              </a:rPr>
              <a:t>alternativ til oprustning og </a:t>
            </a:r>
            <a:r>
              <a:rPr lang="da-DK" sz="2800" i="1" dirty="0" smtClean="0">
                <a:latin typeface="+mn-lt"/>
              </a:rPr>
              <a:t>konfrontation!</a:t>
            </a:r>
            <a:endParaRPr lang="da-DK" sz="2800" dirty="0">
              <a:latin typeface="+mn-lt"/>
            </a:endParaRPr>
          </a:p>
        </p:txBody>
      </p:sp>
      <p:sp>
        <p:nvSpPr>
          <p:cNvPr id="8" name="Pladsholder til indhold 7"/>
          <p:cNvSpPr>
            <a:spLocks noGrp="1"/>
          </p:cNvSpPr>
          <p:nvPr>
            <p:ph idx="1"/>
          </p:nvPr>
        </p:nvSpPr>
        <p:spPr>
          <a:xfrm>
            <a:off x="838200" y="1139825"/>
            <a:ext cx="10515600" cy="3292475"/>
          </a:xfrm>
        </p:spPr>
        <p:txBody>
          <a:bodyPr/>
          <a:lstStyle/>
          <a:p>
            <a:r>
              <a:rPr lang="da-DK" dirty="0" smtClean="0"/>
              <a:t>Når nu sikkerhedspolitikken ikke virker </a:t>
            </a:r>
            <a:r>
              <a:rPr lang="da-DK" smtClean="0"/>
              <a:t>efter hensigten</a:t>
            </a:r>
            <a:endParaRPr lang="da-DK" dirty="0" smtClean="0"/>
          </a:p>
          <a:p>
            <a:r>
              <a:rPr lang="da-DK" dirty="0" smtClean="0"/>
              <a:t>Når nu oprustning øger krigsfaren</a:t>
            </a:r>
          </a:p>
          <a:p>
            <a:r>
              <a:rPr lang="da-DK" dirty="0" smtClean="0"/>
              <a:t>Når nu krigene ikke skaber frihed og demokrati</a:t>
            </a:r>
          </a:p>
          <a:p>
            <a:endParaRPr lang="da-DK" dirty="0"/>
          </a:p>
          <a:p>
            <a:r>
              <a:rPr lang="da-DK" sz="3200" b="1" dirty="0" smtClean="0"/>
              <a:t>Så hold dog op!</a:t>
            </a:r>
          </a:p>
          <a:p>
            <a:r>
              <a:rPr lang="da-DK" sz="3200" b="1" dirty="0" smtClean="0"/>
              <a:t>Gør noget andet!</a:t>
            </a:r>
            <a:endParaRPr lang="da-DK" sz="3200" b="1" dirty="0"/>
          </a:p>
        </p:txBody>
      </p:sp>
    </p:spTree>
    <p:extLst>
      <p:ext uri="{BB962C8B-B14F-4D97-AF65-F5344CB8AC3E}">
        <p14:creationId xmlns:p14="http://schemas.microsoft.com/office/powerpoint/2010/main" val="400192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
            <a:ext cx="10515600" cy="800099"/>
          </a:xfrm>
        </p:spPr>
        <p:txBody>
          <a:bodyPr/>
          <a:lstStyle/>
          <a:p>
            <a:pPr algn="ctr"/>
            <a:r>
              <a:rPr lang="da-DK" dirty="0" smtClean="0"/>
              <a:t>Grundlaget for 1. maj 2018</a:t>
            </a:r>
            <a:endParaRPr lang="da-DK" dirty="0"/>
          </a:p>
        </p:txBody>
      </p:sp>
      <p:sp>
        <p:nvSpPr>
          <p:cNvPr id="3" name="Pladsholder til indhold 2"/>
          <p:cNvSpPr>
            <a:spLocks noGrp="1"/>
          </p:cNvSpPr>
          <p:nvPr>
            <p:ph idx="1"/>
          </p:nvPr>
        </p:nvSpPr>
        <p:spPr>
          <a:xfrm>
            <a:off x="12700" y="1244600"/>
            <a:ext cx="12077700" cy="5511800"/>
          </a:xfrm>
        </p:spPr>
        <p:txBody>
          <a:bodyPr>
            <a:noAutofit/>
          </a:bodyPr>
          <a:lstStyle/>
          <a:p>
            <a:r>
              <a:rPr lang="da-DK" sz="2000" b="1" dirty="0"/>
              <a:t>Styrk Danmarks sikkerhed – via dialog, ikke oprustning!</a:t>
            </a:r>
            <a:endParaRPr lang="da-DK" sz="2000" dirty="0"/>
          </a:p>
          <a:p>
            <a:r>
              <a:rPr lang="da-DK" sz="2000" dirty="0"/>
              <a:t>Det kræver en aktiv politik for internationale aftaler, mægling, konfliktløsning og humanitær støtte.</a:t>
            </a:r>
          </a:p>
          <a:p>
            <a:pPr marL="0" indent="0">
              <a:buNone/>
            </a:pPr>
            <a:endParaRPr lang="da-DK" sz="2000" dirty="0"/>
          </a:p>
          <a:p>
            <a:r>
              <a:rPr lang="da-DK" sz="2000" b="1" dirty="0"/>
              <a:t>Styrk den humanitære hjælp! </a:t>
            </a:r>
            <a:endParaRPr lang="da-DK" sz="2000" dirty="0"/>
          </a:p>
          <a:p>
            <a:r>
              <a:rPr lang="da-DK" sz="2000" dirty="0"/>
              <a:t>Bombninger og militære aktioner i fjerne lande skaber hverken demokrati eller sikkerhed. Det skaber nød, elendighed og store flygtningestrømme. Det øger terrortruslen mod Danmark.</a:t>
            </a:r>
          </a:p>
          <a:p>
            <a:r>
              <a:rPr lang="da-DK" sz="2000" dirty="0"/>
              <a:t>Danmark bør øge sit bidrag til humanitære hjælp og udviklingsbistand som en del af FN´s 17 verdensmål.</a:t>
            </a:r>
          </a:p>
          <a:p>
            <a:pPr marL="0" indent="0">
              <a:buNone/>
            </a:pPr>
            <a:endParaRPr lang="da-DK" sz="2000" dirty="0"/>
          </a:p>
          <a:p>
            <a:r>
              <a:rPr lang="da-DK" sz="2000" b="1" dirty="0"/>
              <a:t>Stop konfrontationen – for et sporskifte! </a:t>
            </a:r>
            <a:endParaRPr lang="da-DK" sz="2000" dirty="0"/>
          </a:p>
          <a:p>
            <a:r>
              <a:rPr lang="da-DK" sz="2000" dirty="0"/>
              <a:t>Oprustning og skærpelse af konflikten med Rusland øger risikoen for krig i Europa, bevidst eller ved en fejl. Europa har af geografiske årsager en anden sikkerhedspolitisk interesse end USA.</a:t>
            </a:r>
          </a:p>
          <a:p>
            <a:r>
              <a:rPr lang="da-DK" sz="2000" dirty="0"/>
              <a:t>Hvis det går galt, er det Europa, og ikke USA, der bliver ødelagt af en atomkrig.  </a:t>
            </a:r>
          </a:p>
          <a:p>
            <a:r>
              <a:rPr lang="da-DK" sz="2000" dirty="0"/>
              <a:t>Europas og Danmarks interesse er at nedtrappe konflikten og få en international aftale om fælles europæisk sikkerhed. Det må være sikkerhed for alle parter, både danskere, tyskere og russere. Det opnås kun ved dialog. </a:t>
            </a:r>
          </a:p>
        </p:txBody>
      </p:sp>
    </p:spTree>
    <p:extLst>
      <p:ext uri="{BB962C8B-B14F-4D97-AF65-F5344CB8AC3E}">
        <p14:creationId xmlns:p14="http://schemas.microsoft.com/office/powerpoint/2010/main" val="154845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2500" y="5127625"/>
            <a:ext cx="10401300" cy="1476375"/>
          </a:xfrm>
        </p:spPr>
        <p:txBody>
          <a:bodyPr>
            <a:normAutofit/>
          </a:bodyPr>
          <a:lstStyle/>
          <a:p>
            <a:r>
              <a:rPr lang="da-DK" sz="3100" dirty="0" smtClean="0">
                <a:latin typeface="+mn-lt"/>
              </a:rPr>
              <a:t>Samlet vokser utrygheden, </a:t>
            </a:r>
            <a:r>
              <a:rPr lang="da-DK" sz="3100" dirty="0">
                <a:latin typeface="+mn-lt"/>
              </a:rPr>
              <a:t>og et nyt våbenkapløb er startet</a:t>
            </a:r>
            <a:r>
              <a:rPr lang="da-DK" sz="3100" dirty="0" smtClean="0">
                <a:latin typeface="+mn-lt"/>
              </a:rPr>
              <a:t>.</a:t>
            </a:r>
            <a:r>
              <a:rPr lang="da-DK" sz="3100" dirty="0">
                <a:latin typeface="+mn-lt"/>
              </a:rPr>
              <a:t> </a:t>
            </a:r>
            <a:r>
              <a:rPr lang="da-DK" sz="3100" dirty="0" smtClean="0">
                <a:latin typeface="+mn-lt"/>
              </a:rPr>
              <a:t/>
            </a:r>
            <a:br>
              <a:rPr lang="da-DK" sz="3100" dirty="0" smtClean="0">
                <a:latin typeface="+mn-lt"/>
              </a:rPr>
            </a:br>
            <a:r>
              <a:rPr lang="da-DK" sz="3100" dirty="0" smtClean="0">
                <a:latin typeface="+mn-lt"/>
              </a:rPr>
              <a:t>Det </a:t>
            </a:r>
            <a:r>
              <a:rPr lang="da-DK" sz="3100" dirty="0">
                <a:latin typeface="+mn-lt"/>
              </a:rPr>
              <a:t>øger faren for, at en lille fejl kan udløse </a:t>
            </a:r>
            <a:r>
              <a:rPr lang="da-DK" sz="3100" dirty="0" smtClean="0">
                <a:latin typeface="+mn-lt"/>
              </a:rPr>
              <a:t>ragnarok!</a:t>
            </a:r>
            <a:endParaRPr lang="da-DK" dirty="0">
              <a:latin typeface="+mn-lt"/>
            </a:endParaRPr>
          </a:p>
        </p:txBody>
      </p:sp>
      <p:sp>
        <p:nvSpPr>
          <p:cNvPr id="3" name="Pladsholder til indhold 2"/>
          <p:cNvSpPr>
            <a:spLocks noGrp="1"/>
          </p:cNvSpPr>
          <p:nvPr>
            <p:ph sz="half" idx="1"/>
          </p:nvPr>
        </p:nvSpPr>
        <p:spPr>
          <a:xfrm>
            <a:off x="838200" y="1825625"/>
            <a:ext cx="4940300" cy="2301875"/>
          </a:xfrm>
        </p:spPr>
        <p:txBody>
          <a:bodyPr>
            <a:normAutofit fontScale="85000" lnSpcReduction="20000"/>
          </a:bodyPr>
          <a:lstStyle/>
          <a:p>
            <a:pPr marL="0" indent="0">
              <a:buNone/>
            </a:pPr>
            <a:r>
              <a:rPr lang="da-DK" dirty="0" smtClean="0"/>
              <a:t>I Danmark</a:t>
            </a:r>
          </a:p>
          <a:p>
            <a:r>
              <a:rPr lang="da-DK" dirty="0" smtClean="0"/>
              <a:t>at </a:t>
            </a:r>
            <a:r>
              <a:rPr lang="da-DK" dirty="0"/>
              <a:t>vi opruster, køber nye kampfly og andre </a:t>
            </a:r>
            <a:r>
              <a:rPr lang="da-DK" dirty="0" smtClean="0"/>
              <a:t>våbensystemer.</a:t>
            </a:r>
          </a:p>
          <a:p>
            <a:r>
              <a:rPr lang="da-DK" dirty="0" smtClean="0"/>
              <a:t>at </a:t>
            </a:r>
            <a:r>
              <a:rPr lang="da-DK" dirty="0"/>
              <a:t>danskerne bliver tiltagende utrygge, fordi de føler sig truede. </a:t>
            </a:r>
          </a:p>
        </p:txBody>
      </p:sp>
      <p:sp>
        <p:nvSpPr>
          <p:cNvPr id="4" name="Pladsholder til indhold 3"/>
          <p:cNvSpPr>
            <a:spLocks noGrp="1"/>
          </p:cNvSpPr>
          <p:nvPr>
            <p:ph sz="half" idx="2"/>
          </p:nvPr>
        </p:nvSpPr>
        <p:spPr>
          <a:xfrm>
            <a:off x="6489700" y="1825625"/>
            <a:ext cx="4864100" cy="3444875"/>
          </a:xfrm>
        </p:spPr>
        <p:txBody>
          <a:bodyPr>
            <a:normAutofit fontScale="85000" lnSpcReduction="20000"/>
          </a:bodyPr>
          <a:lstStyle/>
          <a:p>
            <a:pPr marL="0" indent="0">
              <a:buNone/>
            </a:pPr>
            <a:r>
              <a:rPr lang="da-DK" dirty="0"/>
              <a:t>I </a:t>
            </a:r>
            <a:r>
              <a:rPr lang="da-DK" dirty="0" smtClean="0"/>
              <a:t>Rusland</a:t>
            </a:r>
          </a:p>
          <a:p>
            <a:r>
              <a:rPr lang="da-DK" dirty="0" smtClean="0"/>
              <a:t>at </a:t>
            </a:r>
            <a:r>
              <a:rPr lang="da-DK" dirty="0"/>
              <a:t>russerne </a:t>
            </a:r>
            <a:r>
              <a:rPr lang="da-DK" dirty="0" smtClean="0"/>
              <a:t>bliver utrygge.</a:t>
            </a:r>
          </a:p>
          <a:p>
            <a:r>
              <a:rPr lang="da-DK" dirty="0"/>
              <a:t>a</a:t>
            </a:r>
            <a:r>
              <a:rPr lang="da-DK" dirty="0" smtClean="0"/>
              <a:t>t Rusland søger </a:t>
            </a:r>
            <a:r>
              <a:rPr lang="da-DK" dirty="0"/>
              <a:t>efter nye måder at sikre sig, </a:t>
            </a:r>
            <a:r>
              <a:rPr lang="da-DK" dirty="0" smtClean="0"/>
              <a:t>nye </a:t>
            </a:r>
            <a:r>
              <a:rPr lang="da-DK" dirty="0"/>
              <a:t>våbensystemer </a:t>
            </a:r>
            <a:r>
              <a:rPr lang="da-DK" dirty="0" smtClean="0"/>
              <a:t>og </a:t>
            </a:r>
            <a:r>
              <a:rPr lang="da-DK" dirty="0"/>
              <a:t>nye </a:t>
            </a:r>
            <a:r>
              <a:rPr lang="da-DK" dirty="0" smtClean="0"/>
              <a:t>alliancer.</a:t>
            </a:r>
          </a:p>
          <a:p>
            <a:r>
              <a:rPr lang="da-DK" dirty="0" smtClean="0"/>
              <a:t>at </a:t>
            </a:r>
            <a:r>
              <a:rPr lang="da-DK" dirty="0"/>
              <a:t>russerne slutter sig sammen om Putin. </a:t>
            </a:r>
            <a:endParaRPr lang="da-DK" dirty="0" smtClean="0"/>
          </a:p>
          <a:p>
            <a:r>
              <a:rPr lang="da-DK" dirty="0" smtClean="0"/>
              <a:t>at oppositionen </a:t>
            </a:r>
            <a:r>
              <a:rPr lang="da-DK" dirty="0"/>
              <a:t>har det svært, fordi russerne føler, oppositionen holder med fjenden.  </a:t>
            </a:r>
          </a:p>
        </p:txBody>
      </p:sp>
      <p:sp>
        <p:nvSpPr>
          <p:cNvPr id="7" name="Titel 1"/>
          <p:cNvSpPr txBox="1">
            <a:spLocks/>
          </p:cNvSpPr>
          <p:nvPr/>
        </p:nvSpPr>
        <p:spPr>
          <a:xfrm>
            <a:off x="863600" y="317501"/>
            <a:ext cx="10515600" cy="15081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smtClean="0"/>
              <a:t>Hvad er konsekvensen af den gensidige optrapning, oprustning og konfrontation?</a:t>
            </a:r>
            <a:endParaRPr lang="da-DK" sz="3600" dirty="0"/>
          </a:p>
        </p:txBody>
      </p:sp>
    </p:spTree>
    <p:extLst>
      <p:ext uri="{BB962C8B-B14F-4D97-AF65-F5344CB8AC3E}">
        <p14:creationId xmlns:p14="http://schemas.microsoft.com/office/powerpoint/2010/main" val="285133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da-DK" dirty="0" smtClean="0"/>
              <a:t>Hvad betyder konflikten med Rusland for Danmarks sikkerhed?</a:t>
            </a:r>
            <a:endParaRPr lang="da-DK" dirty="0"/>
          </a:p>
        </p:txBody>
      </p:sp>
      <p:sp>
        <p:nvSpPr>
          <p:cNvPr id="10" name="Pladsholder til indhold 9"/>
          <p:cNvSpPr>
            <a:spLocks noGrp="1"/>
          </p:cNvSpPr>
          <p:nvPr>
            <p:ph idx="1"/>
          </p:nvPr>
        </p:nvSpPr>
        <p:spPr>
          <a:xfrm>
            <a:off x="838200" y="1690689"/>
            <a:ext cx="10515600" cy="3744912"/>
          </a:xfrm>
        </p:spPr>
        <p:txBody>
          <a:bodyPr>
            <a:normAutofit/>
          </a:bodyPr>
          <a:lstStyle/>
          <a:p>
            <a:r>
              <a:rPr lang="da-DK" dirty="0" smtClean="0"/>
              <a:t>Konflikten </a:t>
            </a:r>
            <a:r>
              <a:rPr lang="da-DK" dirty="0"/>
              <a:t>med Rusland giver igen risiko for en ødelæggende krig i Europa</a:t>
            </a:r>
            <a:r>
              <a:rPr lang="da-DK" dirty="0" smtClean="0"/>
              <a:t>.</a:t>
            </a:r>
          </a:p>
          <a:p>
            <a:r>
              <a:rPr lang="da-DK" dirty="0"/>
              <a:t>Fordi Østersøen er blevet konfrontationsområdet, er det </a:t>
            </a:r>
            <a:r>
              <a:rPr lang="da-DK" dirty="0" smtClean="0"/>
              <a:t>her, </a:t>
            </a:r>
            <a:r>
              <a:rPr lang="da-DK" dirty="0"/>
              <a:t>det er mest sandsynligt, at det kan gå galt</a:t>
            </a:r>
            <a:r>
              <a:rPr lang="da-DK" dirty="0" smtClean="0"/>
              <a:t>.</a:t>
            </a:r>
          </a:p>
          <a:p>
            <a:r>
              <a:rPr lang="da-DK" dirty="0" smtClean="0"/>
              <a:t>Hvis </a:t>
            </a:r>
            <a:r>
              <a:rPr lang="da-DK" dirty="0"/>
              <a:t>det går galt, bliver slagmarken i første </a:t>
            </a:r>
            <a:br>
              <a:rPr lang="da-DK" dirty="0"/>
            </a:br>
            <a:r>
              <a:rPr lang="da-DK" dirty="0"/>
              <a:t>omgang Europa, og ikke USA</a:t>
            </a:r>
            <a:r>
              <a:rPr lang="da-DK" dirty="0" smtClean="0"/>
              <a:t>.</a:t>
            </a:r>
          </a:p>
          <a:p>
            <a:r>
              <a:rPr lang="da-DK" dirty="0" smtClean="0"/>
              <a:t>Det </a:t>
            </a:r>
            <a:r>
              <a:rPr lang="da-DK" dirty="0"/>
              <a:t>er Norden og </a:t>
            </a:r>
            <a:r>
              <a:rPr lang="da-DK" dirty="0" smtClean="0"/>
              <a:t>Europa, </a:t>
            </a:r>
            <a:r>
              <a:rPr lang="da-DK" dirty="0"/>
              <a:t>der bærer </a:t>
            </a:r>
            <a:r>
              <a:rPr lang="da-DK" dirty="0" smtClean="0"/>
              <a:t>hele risikoen </a:t>
            </a:r>
            <a:r>
              <a:rPr lang="da-DK" dirty="0"/>
              <a:t>ved en fortsat optrapning af konflikten med Rusland</a:t>
            </a:r>
            <a:r>
              <a:rPr lang="da-DK" dirty="0" smtClean="0"/>
              <a:t>.</a:t>
            </a:r>
          </a:p>
          <a:p>
            <a:endParaRPr lang="da-DK" dirty="0"/>
          </a:p>
        </p:txBody>
      </p:sp>
      <p:sp>
        <p:nvSpPr>
          <p:cNvPr id="12" name="Pladsholder til indhold 9"/>
          <p:cNvSpPr txBox="1">
            <a:spLocks/>
          </p:cNvSpPr>
          <p:nvPr/>
        </p:nvSpPr>
        <p:spPr>
          <a:xfrm>
            <a:off x="952500" y="5435601"/>
            <a:ext cx="10515600" cy="1269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4000" dirty="0"/>
              <a:t>Danmark har </a:t>
            </a:r>
            <a:r>
              <a:rPr lang="da-DK" sz="4000" dirty="0" smtClean="0"/>
              <a:t>på grund af geografien en </a:t>
            </a:r>
            <a:r>
              <a:rPr lang="da-DK" sz="4000" dirty="0"/>
              <a:t>anden sikkerhedspolitisk </a:t>
            </a:r>
            <a:r>
              <a:rPr lang="da-DK" sz="3600" dirty="0"/>
              <a:t>interesse</a:t>
            </a:r>
            <a:r>
              <a:rPr lang="da-DK" sz="4000" dirty="0"/>
              <a:t> end </a:t>
            </a:r>
            <a:r>
              <a:rPr lang="da-DK" sz="4000" dirty="0" smtClean="0"/>
              <a:t>USA!</a:t>
            </a:r>
            <a:endParaRPr lang="da-DK" sz="4000" dirty="0"/>
          </a:p>
        </p:txBody>
      </p:sp>
    </p:spTree>
    <p:extLst>
      <p:ext uri="{BB962C8B-B14F-4D97-AF65-F5344CB8AC3E}">
        <p14:creationId xmlns:p14="http://schemas.microsoft.com/office/powerpoint/2010/main" val="360168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Atomkrig ved en fejltagelse?</a:t>
            </a:r>
            <a:endParaRPr lang="da-DK" dirty="0"/>
          </a:p>
        </p:txBody>
      </p:sp>
      <p:sp>
        <p:nvSpPr>
          <p:cNvPr id="3" name="Pladsholder til indhold 2"/>
          <p:cNvSpPr>
            <a:spLocks noGrp="1"/>
          </p:cNvSpPr>
          <p:nvPr>
            <p:ph sz="half" idx="1"/>
          </p:nvPr>
        </p:nvSpPr>
        <p:spPr>
          <a:xfrm>
            <a:off x="609600" y="1825625"/>
            <a:ext cx="5410200" cy="3406776"/>
          </a:xfrm>
        </p:spPr>
        <p:txBody>
          <a:bodyPr/>
          <a:lstStyle/>
          <a:p>
            <a:r>
              <a:rPr lang="da-DK" dirty="0" smtClean="0"/>
              <a:t>Den 13. januar var der missilalarm på Hawaii. – Mon russernes systemer er mere ufejlbarlige end USA’s?</a:t>
            </a:r>
          </a:p>
          <a:p>
            <a:r>
              <a:rPr lang="da-DK" dirty="0" smtClean="0"/>
              <a:t>I 1983 skulle vi være udslettede, men overlevede, fordi Stanislav </a:t>
            </a:r>
            <a:r>
              <a:rPr lang="da-DK" dirty="0" err="1" smtClean="0"/>
              <a:t>Petrov</a:t>
            </a:r>
            <a:r>
              <a:rPr lang="da-DK" dirty="0" smtClean="0"/>
              <a:t> turde bryde all regler. </a:t>
            </a:r>
            <a:endParaRPr lang="da-DK" dirty="0"/>
          </a:p>
        </p:txBody>
      </p:sp>
      <p:pic>
        <p:nvPicPr>
          <p:cNvPr id="1026" name="Picture 2" descr="https://asset.dr.dk/ImageScaler/?server=www.dr.dk&amp;file=%2Fimages%2Fcrop%2F2018%2F01%2F13%2F1515872615_9682590_ruha_us_hawaii_false_alarm-00.00.11.03_0.jpg&amp;w=786&amp;h=442&amp;scaleAfter=crop&amp;quality=75&amp;ratio=16-9"/>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542525"/>
            <a:ext cx="5181600" cy="2917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40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Hvad betyder krigene for dansk sikkerhed?</a:t>
            </a:r>
            <a:endParaRPr lang="da-DK" dirty="0"/>
          </a:p>
        </p:txBody>
      </p:sp>
      <p:sp>
        <p:nvSpPr>
          <p:cNvPr id="3" name="Pladsholder til indhold 2"/>
          <p:cNvSpPr>
            <a:spLocks noGrp="1"/>
          </p:cNvSpPr>
          <p:nvPr>
            <p:ph sz="half" idx="1"/>
          </p:nvPr>
        </p:nvSpPr>
        <p:spPr>
          <a:xfrm>
            <a:off x="838200" y="2082800"/>
            <a:ext cx="4902200" cy="3098800"/>
          </a:xfrm>
        </p:spPr>
        <p:txBody>
          <a:bodyPr>
            <a:normAutofit/>
          </a:bodyPr>
          <a:lstStyle/>
          <a:p>
            <a:r>
              <a:rPr lang="da-DK" dirty="0" smtClean="0"/>
              <a:t>Når vi bomber, skaber vi nød, elendighed, håbløshed og had.</a:t>
            </a:r>
          </a:p>
          <a:p>
            <a:r>
              <a:rPr lang="da-DK" dirty="0" smtClean="0"/>
              <a:t>Det er netop de ingredienser, som kan få folk til at blive terrorister og selvmordsbombemænd</a:t>
            </a:r>
            <a:endParaRPr lang="da-DK" dirty="0"/>
          </a:p>
        </p:txBody>
      </p:sp>
      <p:sp>
        <p:nvSpPr>
          <p:cNvPr id="4" name="Pladsholder til indhold 3"/>
          <p:cNvSpPr>
            <a:spLocks noGrp="1"/>
          </p:cNvSpPr>
          <p:nvPr>
            <p:ph sz="half" idx="2"/>
          </p:nvPr>
        </p:nvSpPr>
        <p:spPr>
          <a:xfrm>
            <a:off x="5994400" y="1854200"/>
            <a:ext cx="5232400" cy="3327400"/>
          </a:xfrm>
        </p:spPr>
        <p:txBody>
          <a:bodyPr>
            <a:normAutofit/>
          </a:bodyPr>
          <a:lstStyle/>
          <a:p>
            <a:r>
              <a:rPr lang="da-DK" dirty="0" smtClean="0"/>
              <a:t>Før Danmark blev en bøllestat, var der ikke udsigt til et terrorangreb på Danmark</a:t>
            </a:r>
          </a:p>
          <a:p>
            <a:r>
              <a:rPr lang="da-DK" dirty="0" smtClean="0"/>
              <a:t>Efter 16 års uafbrudt krig ved vi, den næste terrorhandling kommer, spørgsmålet er kun hvornår og hvor. </a:t>
            </a:r>
            <a:endParaRPr lang="da-DK" dirty="0"/>
          </a:p>
        </p:txBody>
      </p:sp>
      <p:sp>
        <p:nvSpPr>
          <p:cNvPr id="7" name="Pladsholder til indhold 3"/>
          <p:cNvSpPr txBox="1">
            <a:spLocks/>
          </p:cNvSpPr>
          <p:nvPr/>
        </p:nvSpPr>
        <p:spPr>
          <a:xfrm>
            <a:off x="723900" y="5573712"/>
            <a:ext cx="10541000" cy="10302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3600" dirty="0" smtClean="0"/>
              <a:t>Krigspolitikken er hovedkilden til terrortruslen mod Danmark!</a:t>
            </a:r>
            <a:endParaRPr lang="da-DK" sz="3600" dirty="0"/>
          </a:p>
        </p:txBody>
      </p:sp>
    </p:spTree>
    <p:extLst>
      <p:ext uri="{BB962C8B-B14F-4D97-AF65-F5344CB8AC3E}">
        <p14:creationId xmlns:p14="http://schemas.microsoft.com/office/powerpoint/2010/main" val="39604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lstStyle/>
          <a:p>
            <a:r>
              <a:rPr lang="da-DK" dirty="0" smtClean="0"/>
              <a:t>Hvad er sikkerhed?</a:t>
            </a:r>
            <a:endParaRPr lang="da-DK" dirty="0"/>
          </a:p>
        </p:txBody>
      </p:sp>
      <p:sp>
        <p:nvSpPr>
          <p:cNvPr id="3" name="Pladsholder til indhold 2"/>
          <p:cNvSpPr>
            <a:spLocks noGrp="1"/>
          </p:cNvSpPr>
          <p:nvPr>
            <p:ph idx="1"/>
          </p:nvPr>
        </p:nvSpPr>
        <p:spPr>
          <a:xfrm>
            <a:off x="838200" y="1546225"/>
            <a:ext cx="10515600" cy="3927475"/>
          </a:xfrm>
        </p:spPr>
        <p:txBody>
          <a:bodyPr>
            <a:normAutofit lnSpcReduction="10000"/>
          </a:bodyPr>
          <a:lstStyle/>
          <a:p>
            <a:r>
              <a:rPr lang="da-DK" dirty="0" smtClean="0"/>
              <a:t>Dialog</a:t>
            </a:r>
            <a:r>
              <a:rPr lang="da-DK" dirty="0"/>
              <a:t>. Reel sikkerhed må bygge på </a:t>
            </a:r>
            <a:r>
              <a:rPr lang="da-DK" dirty="0" smtClean="0"/>
              <a:t>dialog</a:t>
            </a:r>
            <a:r>
              <a:rPr lang="da-DK" dirty="0"/>
              <a:t>, hvor konflikter og problemer </a:t>
            </a:r>
            <a:r>
              <a:rPr lang="da-DK" dirty="0" smtClean="0"/>
              <a:t>løses/håndteres </a:t>
            </a:r>
            <a:r>
              <a:rPr lang="da-DK" dirty="0"/>
              <a:t>gennem </a:t>
            </a:r>
            <a:r>
              <a:rPr lang="da-DK" dirty="0" smtClean="0"/>
              <a:t>forhandlinger.</a:t>
            </a:r>
            <a:endParaRPr lang="da-DK" dirty="0"/>
          </a:p>
          <a:p>
            <a:r>
              <a:rPr lang="da-DK" dirty="0" smtClean="0"/>
              <a:t>Tillid. Dialog forudsætter </a:t>
            </a:r>
            <a:r>
              <a:rPr lang="da-DK" dirty="0"/>
              <a:t>tillid, som må opbygges gennem tillidsskabende </a:t>
            </a:r>
            <a:r>
              <a:rPr lang="da-DK" dirty="0" smtClean="0"/>
              <a:t>foranstaltninger på alle planer. Militært, økonomisk, handelsmæssigt, sportsligt, kulturelt. Vi kan alle bidrage til at nedtrappe konflikten.</a:t>
            </a:r>
            <a:endParaRPr lang="da-DK" dirty="0"/>
          </a:p>
          <a:p>
            <a:r>
              <a:rPr lang="da-DK" dirty="0" smtClean="0"/>
              <a:t>Konfliktløsning </a:t>
            </a:r>
            <a:r>
              <a:rPr lang="da-DK" dirty="0"/>
              <a:t>og mægling via internationale </a:t>
            </a:r>
            <a:r>
              <a:rPr lang="da-DK" dirty="0" smtClean="0"/>
              <a:t>institutioner. FN, OSCE, domstole mv.</a:t>
            </a:r>
            <a:endParaRPr lang="da-DK" dirty="0"/>
          </a:p>
          <a:p>
            <a:r>
              <a:rPr lang="da-DK" dirty="0" smtClean="0"/>
              <a:t>Nedrustning</a:t>
            </a:r>
            <a:r>
              <a:rPr lang="da-DK" dirty="0"/>
              <a:t> </a:t>
            </a:r>
            <a:r>
              <a:rPr lang="da-DK" dirty="0" smtClean="0"/>
              <a:t>via gensidige aftaler</a:t>
            </a:r>
            <a:endParaRPr lang="da-DK" dirty="0"/>
          </a:p>
        </p:txBody>
      </p:sp>
      <p:sp>
        <p:nvSpPr>
          <p:cNvPr id="4" name="Titel 1"/>
          <p:cNvSpPr txBox="1">
            <a:spLocks/>
          </p:cNvSpPr>
          <p:nvPr/>
        </p:nvSpPr>
        <p:spPr>
          <a:xfrm>
            <a:off x="965200" y="5473700"/>
            <a:ext cx="10680700" cy="889000"/>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smtClean="0">
                <a:latin typeface="+mn-lt"/>
              </a:rPr>
              <a:t>Sikkerhed er andet og mere end militær og våben!</a:t>
            </a:r>
            <a:endParaRPr lang="da-DK" dirty="0">
              <a:latin typeface="+mn-lt"/>
            </a:endParaRPr>
          </a:p>
        </p:txBody>
      </p:sp>
    </p:spTree>
    <p:extLst>
      <p:ext uri="{BB962C8B-B14F-4D97-AF65-F5344CB8AC3E}">
        <p14:creationId xmlns:p14="http://schemas.microsoft.com/office/powerpoint/2010/main" val="207869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Diplomati og konfliktløsning</a:t>
            </a:r>
            <a:endParaRPr lang="da-DK" dirty="0"/>
          </a:p>
        </p:txBody>
      </p:sp>
      <p:sp>
        <p:nvSpPr>
          <p:cNvPr id="3" name="Pladsholder til indhold 2"/>
          <p:cNvSpPr>
            <a:spLocks noGrp="1"/>
          </p:cNvSpPr>
          <p:nvPr>
            <p:ph idx="1"/>
          </p:nvPr>
        </p:nvSpPr>
        <p:spPr>
          <a:xfrm>
            <a:off x="838200" y="1825625"/>
            <a:ext cx="10515600" cy="3571875"/>
          </a:xfrm>
        </p:spPr>
        <p:txBody>
          <a:bodyPr/>
          <a:lstStyle/>
          <a:p>
            <a:r>
              <a:rPr lang="da-DK" dirty="0" smtClean="0"/>
              <a:t>Udenrigsministeriet og diplomatiet må genetableres. Regeringen har nedskåret udenrigsministeriet, så militæret i dag er det eneste reelle redskab, der er tilbage. </a:t>
            </a:r>
          </a:p>
          <a:p>
            <a:r>
              <a:rPr lang="da-DK" dirty="0" smtClean="0"/>
              <a:t>Forskning og uddannelse i konfliktløsning. Vi har brug for at kunne udsende folk, der kender andet end militære løsninger.</a:t>
            </a:r>
          </a:p>
          <a:p>
            <a:r>
              <a:rPr lang="da-DK" dirty="0" smtClean="0"/>
              <a:t>Sikkerhedspolitikken skal tilbage på FN sporet. Danmark bryder i dag FN pagten og undergraver FN’s autoritet.</a:t>
            </a:r>
            <a:endParaRPr lang="da-DK" dirty="0"/>
          </a:p>
        </p:txBody>
      </p:sp>
    </p:spTree>
    <p:extLst>
      <p:ext uri="{BB962C8B-B14F-4D97-AF65-F5344CB8AC3E}">
        <p14:creationId xmlns:p14="http://schemas.microsoft.com/office/powerpoint/2010/main" val="217886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Nedrustning og våbenkontrol</a:t>
            </a:r>
            <a:endParaRPr lang="da-DK" dirty="0"/>
          </a:p>
        </p:txBody>
      </p:sp>
      <p:sp>
        <p:nvSpPr>
          <p:cNvPr id="3" name="Pladsholder til indhold 2"/>
          <p:cNvSpPr>
            <a:spLocks noGrp="1"/>
          </p:cNvSpPr>
          <p:nvPr>
            <p:ph idx="1"/>
          </p:nvPr>
        </p:nvSpPr>
        <p:spPr/>
        <p:txBody>
          <a:bodyPr/>
          <a:lstStyle/>
          <a:p>
            <a:r>
              <a:rPr lang="da-DK" dirty="0" smtClean="0"/>
              <a:t>Støt FN’s forbud mod atomvåben. Det er naturligvis en proces, men Danmark er imod et forbud og modarbejder i dag processen.</a:t>
            </a:r>
          </a:p>
          <a:p>
            <a:r>
              <a:rPr lang="da-DK" dirty="0" smtClean="0"/>
              <a:t>Genaktiver OSCE som aktør i forholdet til Rusland, Ukraine mv. </a:t>
            </a:r>
          </a:p>
          <a:p>
            <a:r>
              <a:rPr lang="da-DK" dirty="0" smtClean="0"/>
              <a:t>Lav aftaler og våbenkontrol med </a:t>
            </a:r>
            <a:r>
              <a:rPr lang="da-DK" dirty="0" err="1" smtClean="0"/>
              <a:t>cybervåben</a:t>
            </a:r>
            <a:r>
              <a:rPr lang="da-DK" dirty="0" smtClean="0"/>
              <a:t> </a:t>
            </a:r>
            <a:r>
              <a:rPr lang="da-DK" dirty="0"/>
              <a:t>og </a:t>
            </a:r>
            <a:r>
              <a:rPr lang="da-DK" dirty="0" err="1" smtClean="0"/>
              <a:t>cyberkrigsførelse</a:t>
            </a:r>
            <a:endParaRPr lang="da-DK" dirty="0" smtClean="0"/>
          </a:p>
          <a:p>
            <a:r>
              <a:rPr lang="da-DK" dirty="0" smtClean="0"/>
              <a:t>Støt et FN forbud mod autonome våben (dræberrobotter)  </a:t>
            </a:r>
            <a:endParaRPr lang="da-DK" dirty="0"/>
          </a:p>
        </p:txBody>
      </p:sp>
    </p:spTree>
    <p:extLst>
      <p:ext uri="{BB962C8B-B14F-4D97-AF65-F5344CB8AC3E}">
        <p14:creationId xmlns:p14="http://schemas.microsoft.com/office/powerpoint/2010/main" val="49772827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1249</TotalTime>
  <Words>956</Words>
  <Application>Microsoft Macintosh PowerPoint</Application>
  <PresentationFormat>Brugerdefineret</PresentationFormat>
  <Paragraphs>92</Paragraphs>
  <Slides>14</Slides>
  <Notes>0</Notes>
  <HiddenSlides>0</HiddenSlides>
  <MMClips>0</MMClips>
  <ScaleCrop>false</ScaleCrop>
  <HeadingPairs>
    <vt:vector size="4" baseType="variant">
      <vt:variant>
        <vt:lpstr>Tema</vt:lpstr>
      </vt:variant>
      <vt:variant>
        <vt:i4>1</vt:i4>
      </vt:variant>
      <vt:variant>
        <vt:lpstr>Diastitler</vt:lpstr>
      </vt:variant>
      <vt:variant>
        <vt:i4>14</vt:i4>
      </vt:variant>
    </vt:vector>
  </HeadingPairs>
  <TitlesOfParts>
    <vt:vector size="15" baseType="lpstr">
      <vt:lpstr>Office-tema</vt:lpstr>
      <vt:lpstr>Er der et alternativ til oprustning og konfrontation?</vt:lpstr>
      <vt:lpstr>Grundlaget for 1. maj 2018</vt:lpstr>
      <vt:lpstr>Samlet vokser utrygheden, og et nyt våbenkapløb er startet.  Det øger faren for, at en lille fejl kan udløse ragnarok!</vt:lpstr>
      <vt:lpstr>Hvad betyder konflikten med Rusland for Danmarks sikkerhed?</vt:lpstr>
      <vt:lpstr>Atomkrig ved en fejltagelse?</vt:lpstr>
      <vt:lpstr>Hvad betyder krigene for dansk sikkerhed?</vt:lpstr>
      <vt:lpstr>Hvad er sikkerhed?</vt:lpstr>
      <vt:lpstr>Diplomati og konfliktløsning</vt:lpstr>
      <vt:lpstr>Nedrustning og våbenkontrol</vt:lpstr>
      <vt:lpstr>Dansk forsvar og Danmarks sikkerhed</vt:lpstr>
      <vt:lpstr>Hvordan opnår vi dialog med Rusland?</vt:lpstr>
      <vt:lpstr>Hvordan kan Norden kan bidrage til dialog og konfliktløsning</vt:lpstr>
      <vt:lpstr>Findes der overhovedet international lov og ret?</vt:lpstr>
      <vt:lpstr>Der er et alternativ til oprustning og konfrontation!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der et alternativ til oprustning og konfrontation?</dc:title>
  <dc:creator>Carsten andersen</dc:creator>
  <cp:lastModifiedBy>Microsoft Office-bruger</cp:lastModifiedBy>
  <cp:revision>47</cp:revision>
  <dcterms:created xsi:type="dcterms:W3CDTF">2018-04-27T06:19:04Z</dcterms:created>
  <dcterms:modified xsi:type="dcterms:W3CDTF">2018-05-05T17:15:47Z</dcterms:modified>
</cp:coreProperties>
</file>